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jpeg" ContentType="image/jpeg"/>
  <Override PartName="/ppt/media/image8.png" ContentType="image/png"/>
  <Override PartName="/ppt/media/image7.png" ContentType="image/png"/>
  <Override PartName="/ppt/media/image9.png" ContentType="image/png"/>
  <Override PartName="/ppt/media/image10.jpeg" ContentType="image/jpeg"/>
  <Override PartName="/ppt/media/image11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s-ES" sz="1800" spc="-1" strike="noStrike">
                <a:solidFill>
                  <a:srgbClr val="ffffff"/>
                </a:solidFill>
                <a:latin typeface="Goudy Old Style"/>
              </a:rPr>
              <a:t>Pulse para desplazar la diapositiva</a:t>
            </a:r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CL" sz="2000" spc="-1" strike="noStrike">
                <a:latin typeface="Arial"/>
              </a:rPr>
              <a:t>Pulse para editar el formato de las notas</a:t>
            </a:r>
            <a:endParaRPr b="0" lang="es-CL" sz="20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s-CL" sz="1400" spc="-1" strike="noStrike">
                <a:latin typeface="Times New Roman"/>
              </a:rPr>
              <a:t>&lt;cabecera&gt;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dt" idx="1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s-CL" sz="1400" spc="-1" strike="noStrike">
                <a:latin typeface="Times New Roman"/>
              </a:rPr>
              <a:t>&lt;fecha/hora&gt;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ftr" idx="1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s-CL" sz="1400" spc="-1" strike="noStrike">
                <a:latin typeface="Times New Roman"/>
              </a:defRPr>
            </a:lvl1pPr>
          </a:lstStyle>
          <a:p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sldNum" idx="1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F1EDBFDC-7ED1-40CF-BF6B-D1EFFA32732C}" type="slidenum">
              <a:rPr b="0" lang="es-CL" sz="1400" spc="-1" strike="noStrike">
                <a:latin typeface="Times New Roman"/>
              </a:rPr>
              <a:t>&lt;número&gt;</a:t>
            </a:fld>
            <a:endParaRPr b="0" lang="es-CL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CL" sz="2000" spc="-1" strike="noStrike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s-E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45EDBFA-99A2-4F36-A421-D5C4495A2D2C}" type="slidenum">
              <a:rPr b="0" lang="es-E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es-CL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s-CL" sz="2000" spc="-1" strike="noStrike"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s-ES" sz="1200" spc="-1" strike="noStrike">
                <a:solidFill>
                  <a:srgbClr val="000000"/>
                </a:solidFill>
                <a:latin typeface="Calibri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7BBC7AA-8EE4-42AE-BD44-8500811EBF8D}" type="slidenum">
              <a:rPr b="0" lang="es-E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&lt;número&gt;</a:t>
            </a:fld>
            <a:endParaRPr b="0" lang="es-CL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7720788-261D-417F-8511-F85EDC1699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432AE37-081A-4032-954A-8622CCF88AE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605B40-105C-4FCD-AF00-C95DAE1F75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6FCDBE3-19E7-40DF-8648-4E18CA7EB5F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EB7E4B-3D4C-47C7-BC38-ABD8A077A1F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4469F4F-5671-475D-A832-696F81CC99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A591D5B-F455-4EA1-98D9-A8A856B711A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9C502D2-7D1F-4F89-A788-A8DA136DA3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FD018B8-FD70-4145-8B51-D5F70AB521F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9560" cy="84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F8B7410-C9A1-4CAC-9705-809D00B687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8730B92-B556-4ABF-AEC0-C16CBAC3932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1A365C-106A-46D9-B8EB-2A196C411F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4F70BA3-02A6-413C-BCF3-F9BF12F086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4CB5DA-4066-4E5B-86AE-E4EC06072A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BEDC9A2-A776-41A4-BD0D-DDEF6674E40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8837825-BC88-4E72-B281-DB1DF340392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27C4800-F585-41A0-B0B0-8A7C63DEF20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4E1CAF6-0B81-4F4D-8A90-CD68FFD9F63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11B9B45-EC12-41E3-AABE-69190DC91C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DE98900-300A-4731-A859-04214976F59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8FCE45E-BD96-48E3-A2FA-6299830A80A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CB7E7DF6-E3FE-4BAC-8BB8-EF6E48D6C4D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DDDBCE-3F77-4BC8-AC67-24E59693940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9560" cy="84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F53888A-AC85-4544-891F-41DE606A47F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7C6D57F-1567-4912-B62C-EA332483C4C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D8D6E0B-DA0C-4F5A-8EE3-CB903B785A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F41AB17-9AE6-44C1-9C02-9D91F1DA24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38C5CF3-F39E-4282-9573-1EE20B98405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BED71B5-AE3B-4F1C-88C6-AB28879D770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2AEEDBA-8DA4-42F6-89EB-39F67CF5D42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B1148F7-FDCE-4AEF-859A-DCF4D8D78E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13EF049-CD64-44CB-A634-8F0F66734A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85CEFFE-42B1-4949-ADA7-04213F6319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5E6D700-D22D-4F89-81C1-D8403FEB5C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77B98B2-A339-4605-BC32-128BD4B5C8E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02D8DF66-2714-4DD4-8990-011634C264B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9560" cy="84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7807CF4-4455-4F92-96B0-C9B60D5D4D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C71E7660-359C-479E-9ECC-7B666E3395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3E76CFB-5373-4910-86DA-2273A3A1731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AE2628C4-8A88-4424-8463-56DFA15B10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E7D839DA-C2BD-459B-8C01-39130D57197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875E299D-CC49-4A5C-B2E1-4A662C0D24B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320FE67-DA65-4609-A3FB-499CC142BC1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098EFBF-C974-4C7C-B5AE-F23D5F01E7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370520" y="1769400"/>
            <a:ext cx="9439560" cy="84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s-CL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C8DEDE5-907B-42F2-9037-348FA6832B1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03F932-9B89-4275-9F25-76452302E9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29E5F3A-039E-4BE9-AEBB-E3168B35A5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s-E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0000"/>
              </a:lnSpc>
              <a:spcBef>
                <a:spcPts val="1417"/>
              </a:spcBef>
              <a:buNone/>
            </a:pP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7592C6E-D298-4EFB-872F-BE0C299955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s-CL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s-ES" sz="5400" spc="-1" strike="noStrike">
                <a:solidFill>
                  <a:srgbClr val="f4edd8"/>
                </a:solidFill>
                <a:latin typeface="Goudy Old Style"/>
              </a:rPr>
              <a:t>Haga clic para modificar el estilo de título del patrón</a:t>
            </a:r>
            <a:endParaRPr b="0" lang="es-ES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&lt;fecha/hora&gt;</a:t>
            </a:r>
            <a:endParaRPr b="0" lang="es-CL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22A7AB4-B703-4732-A0E8-B3B41E00DE0A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300" spc="-1" strike="noStrike">
                <a:solidFill>
                  <a:srgbClr val="f4edd8"/>
                </a:solidFill>
                <a:latin typeface="Goudy Old Style"/>
              </a:rPr>
              <a:t>Pulse para editar el formato de texto del esquema</a:t>
            </a: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solidFill>
                  <a:srgbClr val="f4edd8"/>
                </a:solidFill>
                <a:latin typeface="Goudy Old Style"/>
              </a:rPr>
              <a:t>Segundo nivel del esquema</a:t>
            </a:r>
            <a:endParaRPr b="0" lang="es-ES" sz="1800" spc="-1" strike="noStrike">
              <a:solidFill>
                <a:srgbClr val="f4edd8"/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Tercer nivel del esquema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Cuarto nivel del esquema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Quinto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Sexto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Séptimo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Haga clic para modificar el estilo de título del patrón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marL="343080" indent="-30600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s-ES" sz="2300" spc="-1" strike="noStrike">
                <a:solidFill>
                  <a:srgbClr val="f4edd8"/>
                </a:solidFill>
                <a:latin typeface="Goudy Old Style"/>
              </a:rPr>
              <a:t>Haga clic para modificar los estilos de texto del patrón</a:t>
            </a: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  <a:p>
            <a:pPr lvl="1" marL="720000" indent="-27000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s-ES" sz="2100" spc="-1" strike="noStrike">
                <a:solidFill>
                  <a:srgbClr val="f4edd8"/>
                </a:solidFill>
                <a:latin typeface="Goudy Old Style"/>
              </a:rPr>
              <a:t>Segundo nivel</a:t>
            </a:r>
            <a:endParaRPr b="0" lang="es-ES" sz="2100" spc="-1" strike="noStrike">
              <a:solidFill>
                <a:srgbClr val="f4edd8"/>
              </a:solidFill>
              <a:latin typeface="Goudy Old Style"/>
            </a:endParaRPr>
          </a:p>
          <a:p>
            <a:pPr lvl="2" marL="1026000" indent="-21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s-ES" sz="1800" spc="-1" strike="noStrike">
                <a:solidFill>
                  <a:srgbClr val="f4edd8"/>
                </a:solidFill>
                <a:latin typeface="Goudy Old Style"/>
              </a:rPr>
              <a:t>Tercer nivel</a:t>
            </a:r>
            <a:endParaRPr b="0" lang="es-ES" sz="1800" spc="-1" strike="noStrike">
              <a:solidFill>
                <a:srgbClr val="f4edd8"/>
              </a:solidFill>
              <a:latin typeface="Goudy Old Style"/>
            </a:endParaRPr>
          </a:p>
          <a:p>
            <a:pPr lvl="3" marL="1386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Cuarto nivel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  <a:p>
            <a:pPr lvl="4" marL="1674000" indent="-21600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Quinto nivel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&lt;fecha/hora&gt;</a:t>
            </a:r>
            <a:endParaRPr b="0" lang="es-CL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74355FC-9E80-403E-8530-59D945A00FAF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Haga clic para modificar el estilo de título del patrón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dt" idx="7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&lt;fecha/hora&gt;</a:t>
            </a:r>
            <a:endParaRPr b="0" lang="es-CL" sz="11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ftr" idx="8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sldNum" idx="9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E5A744F-7933-43DC-B8D7-C6553F7EF19C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300" spc="-1" strike="noStrike">
                <a:solidFill>
                  <a:srgbClr val="f4edd8"/>
                </a:solidFill>
                <a:latin typeface="Goudy Old Style"/>
              </a:rPr>
              <a:t>Pulse para editar el formato de texto del esquema</a:t>
            </a:r>
            <a:endParaRPr b="0" lang="es-ES" sz="2300" spc="-1" strike="noStrike">
              <a:solidFill>
                <a:srgbClr val="f4edd8"/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800" spc="-1" strike="noStrike">
                <a:solidFill>
                  <a:srgbClr val="f4edd8"/>
                </a:solidFill>
                <a:latin typeface="Goudy Old Style"/>
              </a:rPr>
              <a:t>Segundo nivel del esquema</a:t>
            </a:r>
            <a:endParaRPr b="0" lang="es-ES" sz="1800" spc="-1" strike="noStrike">
              <a:solidFill>
                <a:srgbClr val="f4edd8"/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Tercer nivel del esquema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600" spc="-1" strike="noStrike">
                <a:solidFill>
                  <a:srgbClr val="f4edd8"/>
                </a:solidFill>
                <a:latin typeface="Goudy Old Style"/>
              </a:rPr>
              <a:t>Cuarto nivel del esquema</a:t>
            </a:r>
            <a:endParaRPr b="0" lang="es-ES" sz="1600" spc="-1" strike="noStrike">
              <a:solidFill>
                <a:srgbClr val="f4edd8"/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Quinto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Sexto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f4edd8"/>
                </a:solidFill>
                <a:latin typeface="Goudy Old Style"/>
              </a:rPr>
              <a:t>Séptimo nivel del esquema</a:t>
            </a:r>
            <a:endParaRPr b="0" lang="es-ES" sz="20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Haga clic para modificar el estilo de título del patrón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91368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200" spc="-1" strike="noStrike">
                <a:solidFill>
                  <a:srgbClr val="ffffff"/>
                </a:solidFill>
                <a:latin typeface="Goudy Old Style"/>
              </a:rPr>
              <a:t>Haga clic para modificar los estilos de texto del patrón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91368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Haga clic para modificar los estilos de texto del patrón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444672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200" spc="-1" strike="noStrike">
                <a:solidFill>
                  <a:srgbClr val="ffffff"/>
                </a:solidFill>
                <a:latin typeface="Goudy Old Style"/>
              </a:rPr>
              <a:t>Haga clic para modificar los estilos de texto del patrón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444132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Haga clic para modificar los estilos de texto del patrón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body"/>
          </p:nvPr>
        </p:nvSpPr>
        <p:spPr>
          <a:xfrm>
            <a:off x="796644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200" spc="-1" strike="noStrike">
                <a:solidFill>
                  <a:srgbClr val="ffffff"/>
                </a:solidFill>
                <a:latin typeface="Goudy Old Style"/>
              </a:rPr>
              <a:t>Haga clic para modificar los estilos de texto del patrón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 type="body"/>
          </p:nvPr>
        </p:nvSpPr>
        <p:spPr>
          <a:xfrm>
            <a:off x="796644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Haga clic para modificar los estilos de texto del patrón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30" name="PlaceHolder 8"/>
          <p:cNvSpPr>
            <a:spLocks noGrp="1"/>
          </p:cNvSpPr>
          <p:nvPr>
            <p:ph type="dt" idx="10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&lt;fecha/hora&gt;</a:t>
            </a:r>
            <a:endParaRPr b="0" lang="es-CL" sz="1100" spc="-1" strike="noStrike">
              <a:latin typeface="Times New Roman"/>
            </a:endParaRPr>
          </a:p>
        </p:txBody>
      </p:sp>
      <p:sp>
        <p:nvSpPr>
          <p:cNvPr id="131" name="PlaceHolder 9"/>
          <p:cNvSpPr>
            <a:spLocks noGrp="1"/>
          </p:cNvSpPr>
          <p:nvPr>
            <p:ph type="ftr" idx="11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s-CL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s-CL" sz="1400" spc="-1" strike="noStrike">
                <a:latin typeface="Times New Roman"/>
              </a:rPr>
              <a:t>&lt;pie de página&gt;</a:t>
            </a:r>
            <a:endParaRPr b="0" lang="es-CL" sz="1400" spc="-1" strike="noStrike">
              <a:latin typeface="Times New Roman"/>
            </a:endParaRPr>
          </a:p>
        </p:txBody>
      </p:sp>
      <p:sp>
        <p:nvSpPr>
          <p:cNvPr id="132" name="PlaceHolder 10"/>
          <p:cNvSpPr>
            <a:spLocks noGrp="1"/>
          </p:cNvSpPr>
          <p:nvPr>
            <p:ph type="sldNum" idx="12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s-ES" sz="1100" spc="-1" strike="noStrike">
                <a:solidFill>
                  <a:srgbClr val="f2f2f2"/>
                </a:solidFill>
                <a:latin typeface="Goudy Old Styl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E3CCAC1-A33E-4E2D-94EF-73341E220BE8}" type="slidenum">
              <a:rPr b="0" lang="es-ES" sz="1100" spc="-1" strike="noStrike">
                <a:solidFill>
                  <a:srgbClr val="f2f2f2"/>
                </a:solidFill>
                <a:latin typeface="Goudy Old Style"/>
              </a:rPr>
              <a:t>&lt;número&gt;</a:t>
            </a:fld>
            <a:endParaRPr b="0" lang="es-CL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jpe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magen 4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76" name="Forma libre 5"/>
          <p:cNvSpPr/>
          <p:nvPr/>
        </p:nvSpPr>
        <p:spPr>
          <a:xfrm rot="5400000">
            <a:off x="7132320" y="1385640"/>
            <a:ext cx="4030920" cy="410004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  <a:effectLst>
            <a:outerShdw algn="tl" blurRad="5076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7390080" y="1673640"/>
            <a:ext cx="3484800" cy="2420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s-ES" sz="3000" spc="-1" strike="noStrike">
                <a:solidFill>
                  <a:srgbClr val="f4edd8"/>
                </a:solidFill>
                <a:latin typeface="Goudy Old Style"/>
              </a:rPr>
              <a:t>LOS DESAFÍOS DE LA FORMACIÓN </a:t>
            </a:r>
            <a:br>
              <a:rPr sz="3000"/>
            </a:br>
            <a:r>
              <a:rPr b="0" lang="es-ES" sz="3000" spc="-1" strike="noStrike">
                <a:solidFill>
                  <a:srgbClr val="f4edd8"/>
                </a:solidFill>
                <a:latin typeface="Goudy Old Style"/>
              </a:rPr>
              <a:t>TÉCNICO PROFESIONAL EN CHILE</a:t>
            </a:r>
            <a:endParaRPr b="0" lang="es-ES" sz="3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subTitle"/>
          </p:nvPr>
        </p:nvSpPr>
        <p:spPr>
          <a:xfrm>
            <a:off x="7390080" y="4158000"/>
            <a:ext cx="3484800" cy="10263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 fontScale="84000"/>
          </a:bodyPr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Fortaleciendo los procesos de retención estudiantil</a:t>
            </a:r>
            <a:endParaRPr b="0" lang="es-CL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ángulo 5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2"/>
            <a:srcRect/>
            <a:stretch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0" name="Imagen 2" descr=""/>
          <p:cNvPicPr/>
          <p:nvPr/>
        </p:nvPicPr>
        <p:blipFill>
          <a:blip r:embed="rId3"/>
          <a:stretch/>
        </p:blipFill>
        <p:spPr>
          <a:xfrm>
            <a:off x="-8640" y="0"/>
            <a:ext cx="6095520" cy="6857640"/>
          </a:xfrm>
          <a:prstGeom prst="rect">
            <a:avLst/>
          </a:prstGeom>
          <a:ln w="0">
            <a:noFill/>
          </a:ln>
        </p:spPr>
      </p:pic>
      <p:pic>
        <p:nvPicPr>
          <p:cNvPr id="181" name="Imagen 56" descr=""/>
          <p:cNvPicPr/>
          <p:nvPr/>
        </p:nvPicPr>
        <p:blipFill>
          <a:blip r:embed="rId4"/>
          <a:stretch/>
        </p:blipFill>
        <p:spPr>
          <a:xfrm>
            <a:off x="6257160" y="0"/>
            <a:ext cx="5934600" cy="6857640"/>
          </a:xfrm>
          <a:prstGeom prst="rect">
            <a:avLst/>
          </a:prstGeom>
          <a:ln w="0">
            <a:noFill/>
          </a:ln>
        </p:spPr>
      </p:pic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900480" y="609480"/>
            <a:ext cx="453780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  <a:buNone/>
            </a:pPr>
            <a:r>
              <a:rPr b="0" lang="es-ES" sz="4000" spc="-1" strike="noStrike">
                <a:solidFill>
                  <a:srgbClr val="f4edd8"/>
                </a:solidFill>
                <a:latin typeface="Goudy Old Style"/>
              </a:rPr>
              <a:t>Contenidos</a:t>
            </a:r>
            <a:endParaRPr b="0" lang="es-ES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6900480" y="1732320"/>
            <a:ext cx="4403160" cy="4058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/>
          </a:bodyPr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Estado del arte</a:t>
            </a: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Cuestionario 2022</a:t>
            </a: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Modelo Retención</a:t>
            </a: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Propuesta 2023</a:t>
            </a: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  <a:p>
            <a:pPr marL="37080"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400" spc="-1" strike="noStrike">
                <a:solidFill>
                  <a:srgbClr val="f4edd8"/>
                </a:solidFill>
                <a:latin typeface="Goudy Old Style"/>
              </a:rPr>
              <a:t>Trabajo Futuro</a:t>
            </a: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79"/>
              </a:spcBef>
              <a:spcAft>
                <a:spcPts val="601"/>
              </a:spcAft>
              <a:buNone/>
              <a:tabLst>
                <a:tab algn="l" pos="0"/>
              </a:tabLst>
            </a:pPr>
            <a:endParaRPr b="0" lang="es-ES" sz="24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Estado del Arte (I)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85" name="CuadroTexto 4"/>
          <p:cNvSpPr/>
          <p:nvPr/>
        </p:nvSpPr>
        <p:spPr>
          <a:xfrm>
            <a:off x="1490040" y="2091240"/>
            <a:ext cx="3261960" cy="31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Bordón, Canals y Rojas (2015), la retención en la educación técnico profesional está asociada a una serie de variables, como el establecimiento de educación secundaria de proveniencia, la edad del estudiante, y el tener o no acceso a ayudas económicas del Estado. 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186" name="CuadroTexto 6"/>
          <p:cNvSpPr/>
          <p:nvPr/>
        </p:nvSpPr>
        <p:spPr>
          <a:xfrm>
            <a:off x="6592680" y="2082600"/>
            <a:ext cx="4108680" cy="310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Herrera (2017) el aumento de la retención se vincula con la mejora de los mecanismos de nivelación y orientación vocacional para los estudiantes de primer año, los acuerdos de convalidación de aprendizajes para avanzar en la articulación, y la generación de más información sobre las características de los estudiantes de este nivel </a:t>
            </a:r>
            <a:endParaRPr b="0" lang="es-CL" sz="1800" spc="-1" strike="noStrike">
              <a:latin typeface="Arial"/>
            </a:endParaRPr>
          </a:p>
        </p:txBody>
      </p:sp>
      <p:sp>
        <p:nvSpPr>
          <p:cNvPr id="187" name="CuadroTexto 8"/>
          <p:cNvSpPr/>
          <p:nvPr/>
        </p:nvSpPr>
        <p:spPr>
          <a:xfrm>
            <a:off x="940680" y="5047920"/>
            <a:ext cx="1035324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Brunner, Labraña y Álvarez (2020) señalan que en este nivel educativo es importante avanzar en diferentes temáticas, todas ellas con el fin de aumentar las tasas de retención. A saber: a) una docencia centrada en los estudiantes, personalizada y que reconozca los diferentes perfiles, b) flexibilidad en las trayectorias de aprendizaje y c) fomento del sentido de pertenencia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Estado del Arte (II)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89" name="CuadroTexto 4"/>
          <p:cNvSpPr/>
          <p:nvPr/>
        </p:nvSpPr>
        <p:spPr>
          <a:xfrm>
            <a:off x="1812240" y="2481480"/>
            <a:ext cx="8556480" cy="271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50000"/>
              </a:lnSpc>
              <a:spcAft>
                <a:spcPts val="799"/>
              </a:spcAft>
              <a:buNone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Acción Educar (2018) hace una propuesta respecto a los tipos de incentivos que en la educación técnico profesional potencian las acciones tendientes hacia el fortalecimiento de la persistencia estudiantil.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Incentivos económicos para alumnos de excelencia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Creación de pasantías en empresas del estado</a:t>
            </a:r>
            <a:endParaRPr b="0" lang="es-CL" sz="1800" spc="-1" strike="noStrike">
              <a:latin typeface="Arial"/>
            </a:endParaRPr>
          </a:p>
          <a:p>
            <a:pPr marL="343080" indent="-343080" algn="just">
              <a:lnSpc>
                <a:spcPct val="107000"/>
              </a:lnSpc>
              <a:spcAft>
                <a:spcPts val="799"/>
              </a:spcAft>
              <a:buClr>
                <a:srgbClr val="ffffff"/>
              </a:buClr>
              <a:buFont typeface="Goudy Old Style"/>
              <a:buAutoNum type="arabicPeriod"/>
            </a:pP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Sistema de fondos concursables para la investigación y la innovación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913680" y="9036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Cuestionario 2022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graphicFrame>
        <p:nvGraphicFramePr>
          <p:cNvPr id="191" name="Tabla 3"/>
          <p:cNvGraphicFramePr/>
          <p:nvPr/>
        </p:nvGraphicFramePr>
        <p:xfrm>
          <a:off x="2689920" y="2075400"/>
          <a:ext cx="9321120" cy="4691880"/>
        </p:xfrm>
        <a:graphic>
          <a:graphicData uri="http://schemas.openxmlformats.org/drawingml/2006/table">
            <a:tbl>
              <a:tblPr/>
              <a:tblGrid>
                <a:gridCol w="1677240"/>
                <a:gridCol w="1914840"/>
                <a:gridCol w="1913760"/>
                <a:gridCol w="2025360"/>
                <a:gridCol w="1789920"/>
              </a:tblGrid>
              <a:tr h="31644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Identificación Demográfica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Perfil de Ingreso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Uso del tiempo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Sentido Pertinencia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Vulnerabilidad Social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94860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RUT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Nombre del establecimiento educativo donde finalizó su Enseñanza Media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la actualidad ¿desarrolla alguna actividad remunerada?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Por cuál o cuáles medios se enteró de las carreras que imparte el Instituto Tecnológico de la Universidad de Playa Ancha (puede marcar más de una opción)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¿Tiene problemas para asistir o regresar de las clases presenciales en la Universidad?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79056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Nombre, Primer Apellido y Segundo Apellido 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Tipo de programa que cursó para finalizar su Enseñanza Media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a la pregunta anterior, ¿en qué modalidad de trabajo se encuentra?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Por cuál o cuáles motivos escogió la carrera técnica que estudia actualmente (puede marcar más de una opción)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o "A veces" a la pregunta anterior, ¿cuál o cuáles son esos problemas?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94860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Edad y Rango Etareo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Año en que egresó de la Enseñanza Media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respondido "Si" a la pregunta sobre alguna actividad remunerada, ¿cuántas horas semanales dedica a esa actividad?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¿Está utilizando su correo institucional?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47448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Rango Etareo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Modalidad de Educación que cursó durante la Enseñanza Media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¿Ha ingresado a las aulas virtuales de las asignaturas que está cursando?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94860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Comuna donde reside actualmente; Si su respuesta anterior fue "Otra comuna", mencione la que corresponde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En caso de haber cursado la Educación Media Técnico Profesional, ¿cuál es el nombre de la especialidad que cursó?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¿Qué tan satisfecho/a se encuentra hasta el momento con el desarrollo de las clases?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79056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Carrera que cursa actualmente en el Instituto Tecnológico de la Universidad de Playa Ancha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Si desea, puede escribe otros comentarios que considere importante comunicarnos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1644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Correo electrónico personal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199080"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N° de celular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47880" rIns="4788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0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 </a:t>
                      </a:r>
                      <a:endParaRPr b="0" lang="es-CL" sz="1000" spc="-1" strike="noStrike">
                        <a:latin typeface="Arial"/>
                      </a:endParaRPr>
                    </a:p>
                  </a:txBody>
                  <a:tcPr anchor="t" marL="47880" marR="478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92" name="CuadroTexto 6"/>
          <p:cNvSpPr/>
          <p:nvPr/>
        </p:nvSpPr>
        <p:spPr>
          <a:xfrm>
            <a:off x="74160" y="1099440"/>
            <a:ext cx="2615400" cy="179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Cuestionario aplicado -&gt; 27 ítems.</a:t>
            </a:r>
            <a:endParaRPr b="0" lang="es-CL" sz="1200" spc="-1" strike="noStrike">
              <a:latin typeface="Arial"/>
            </a:endParaRPr>
          </a:p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11 ítems datos conocidos .</a:t>
            </a:r>
            <a:endParaRPr b="0" lang="es-CL" sz="1200" spc="-1" strike="noStrike">
              <a:latin typeface="Arial"/>
            </a:endParaRPr>
          </a:p>
          <a:p>
            <a:pPr marL="285840" indent="-285840" algn="just">
              <a:lnSpc>
                <a:spcPct val="150000"/>
              </a:lnSpc>
              <a:spcAft>
                <a:spcPts val="799"/>
              </a:spcAft>
              <a:buClr>
                <a:srgbClr val="ffffff"/>
              </a:buClr>
              <a:buFont typeface="Arial"/>
              <a:buChar char="•"/>
            </a:pPr>
            <a:r>
              <a:rPr b="0" lang="es-CL" sz="1200" spc="-1" strike="noStrike">
                <a:solidFill>
                  <a:srgbClr val="ffffff"/>
                </a:solidFill>
                <a:latin typeface="Calibri"/>
                <a:ea typeface="Calibri"/>
              </a:rPr>
              <a:t>60% (16) datos desconocidos</a:t>
            </a:r>
            <a:r>
              <a:rPr b="0" lang="es-CL" sz="1800" spc="-1" strike="noStrike">
                <a:solidFill>
                  <a:srgbClr val="ffffff"/>
                </a:solidFill>
                <a:latin typeface="Calibri"/>
                <a:ea typeface="Calibri"/>
              </a:rPr>
              <a:t>.</a:t>
            </a:r>
            <a:endParaRPr b="0" lang="es-CL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4600" spc="-1" strike="noStrike">
                <a:solidFill>
                  <a:srgbClr val="f4edd8"/>
                </a:solidFill>
                <a:latin typeface="Goudy Old Style"/>
              </a:rPr>
              <a:t>Modelo Retención UPLA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graphicFrame>
        <p:nvGraphicFramePr>
          <p:cNvPr id="194" name="Tabla 2"/>
          <p:cNvGraphicFramePr/>
          <p:nvPr/>
        </p:nvGraphicFramePr>
        <p:xfrm>
          <a:off x="1614240" y="1681920"/>
          <a:ext cx="8703360" cy="4662000"/>
        </p:xfrm>
        <a:graphic>
          <a:graphicData uri="http://schemas.openxmlformats.org/drawingml/2006/table">
            <a:tbl>
              <a:tblPr/>
              <a:tblGrid>
                <a:gridCol w="3119040"/>
                <a:gridCol w="3119040"/>
                <a:gridCol w="2465280"/>
              </a:tblGrid>
              <a:tr h="381600"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Dimensión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Subdimensión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Presente en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23360">
                <a:tc rowSpan="4"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Condiciones Iniciales Potenciales de Riesgo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Académicas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rowSpan="2"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Bordón, Canals y Rojas (2015)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Socio Económicas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Diversidad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Psicológicas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381960">
                <a:tc rowSpan="2"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Progresión del Itinerario Formativo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Desempeño Académico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Ausente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</a:tr>
              <a:tr h="56772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Indicadores Riesgo Académico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rowSpan="5"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Herrera (2017) 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782280">
                <a:tc rowSpan="4"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1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Estrategias de Retención y Seguimiento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Académicas, Psicológicas y Vocacionales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Integración Institucional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Bienestar Estudiantil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>
                        <a:alpha val="20000"/>
                      </a:srgbClr>
                    </a:solidFill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381960"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 lIns="68400" rIns="68400" tIns="0" bIns="0" anchor="t">
                      <a:noAutofit/>
                    </a:bodyPr>
                    <a:p>
                      <a:pPr>
                        <a:lnSpc>
                          <a:spcPct val="107000"/>
                        </a:lnSpc>
                        <a:spcAft>
                          <a:spcPts val="799"/>
                        </a:spcAft>
                        <a:buNone/>
                      </a:pPr>
                      <a:r>
                        <a:rPr b="0" lang="es-CL" sz="1800" spc="-1" strike="noStrike">
                          <a:solidFill>
                            <a:srgbClr val="ffffff"/>
                          </a:solidFill>
                          <a:latin typeface="Goudy Old Style"/>
                        </a:rPr>
                        <a:t>Gestión del Seguimiento</a:t>
                      </a:r>
                      <a:endParaRPr b="0" lang="es-CL" sz="1800" spc="-1" strike="noStrike">
                        <a:latin typeface="Arial"/>
                      </a:endParaRPr>
                    </a:p>
                  </a:txBody>
                  <a:tcPr anchor="t" marL="68400" marR="684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 vMerge="1"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CL" sz="4600" spc="-1" strike="noStrike">
                <a:solidFill>
                  <a:srgbClr val="f4edd8"/>
                </a:solidFill>
                <a:latin typeface="Goudy Old Style"/>
              </a:rPr>
              <a:t>Propuesta Cuestionario 2023</a:t>
            </a:r>
            <a:endParaRPr b="0" lang="es-E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91368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200" spc="-1" strike="noStrike">
                <a:solidFill>
                  <a:srgbClr val="ffffff"/>
                </a:solidFill>
                <a:latin typeface="Goudy Old Style"/>
              </a:rPr>
              <a:t>Perfil Ingreso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91368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Académico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1400" spc="-1" strike="noStrike">
                <a:solidFill>
                  <a:srgbClr val="f4edd8"/>
                </a:solidFill>
                <a:latin typeface="Goudy Old Style"/>
              </a:rPr>
              <a:t>Socio Económico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444672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Ámbito Psicológico 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444132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Estrés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Agotamiento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Procrastinación 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00" name="PlaceHolder 6"/>
          <p:cNvSpPr>
            <a:spLocks noGrp="1"/>
          </p:cNvSpPr>
          <p:nvPr>
            <p:ph/>
          </p:nvPr>
        </p:nvSpPr>
        <p:spPr>
          <a:xfrm>
            <a:off x="7966440" y="1886040"/>
            <a:ext cx="3300480" cy="76428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110000"/>
              </a:lnSpc>
              <a:spcBef>
                <a:spcPts val="43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2200" spc="-1" strike="noStrike">
                <a:solidFill>
                  <a:srgbClr val="ffffff"/>
                </a:solidFill>
                <a:latin typeface="Goudy Old Style"/>
              </a:rPr>
              <a:t>Sentido de Pertenencia </a:t>
            </a:r>
            <a:endParaRPr b="0" lang="es-ES" sz="2200" spc="-1" strike="noStrike">
              <a:solidFill>
                <a:srgbClr val="f4edd8"/>
              </a:solidFill>
              <a:latin typeface="Goudy Old Style"/>
            </a:endParaRPr>
          </a:p>
        </p:txBody>
      </p:sp>
      <p:sp>
        <p:nvSpPr>
          <p:cNvPr id="201" name="PlaceHolder 7"/>
          <p:cNvSpPr>
            <a:spLocks noGrp="1"/>
          </p:cNvSpPr>
          <p:nvPr>
            <p:ph/>
          </p:nvPr>
        </p:nvSpPr>
        <p:spPr>
          <a:xfrm>
            <a:off x="7966440" y="2768040"/>
            <a:ext cx="3300480" cy="302256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Autofit/>
          </a:bodyPr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Vinculación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  <a:p>
            <a:pPr algn="ctr">
              <a:lnSpc>
                <a:spcPct val="110000"/>
              </a:lnSpc>
              <a:spcBef>
                <a:spcPts val="28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CL" sz="1400" spc="-1" strike="noStrike">
                <a:solidFill>
                  <a:srgbClr val="f4edd8"/>
                </a:solidFill>
                <a:latin typeface="Goudy Old Style"/>
              </a:rPr>
              <a:t>Identificación </a:t>
            </a:r>
            <a:endParaRPr b="0" lang="es-ES" sz="1400" spc="-1" strike="noStrike">
              <a:solidFill>
                <a:srgbClr val="f4edd8"/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s-ES" sz="5400" spc="-1" strike="noStrike">
                <a:solidFill>
                  <a:srgbClr val="f4edd8"/>
                </a:solidFill>
                <a:latin typeface="Goudy Old Style"/>
              </a:rPr>
              <a:t>Trabajo Futuro</a:t>
            </a:r>
            <a:endParaRPr b="0" lang="es-ES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subTitle"/>
          </p:nvPr>
        </p:nvSpPr>
        <p:spPr>
          <a:xfrm>
            <a:off x="1370520" y="3773520"/>
            <a:ext cx="9439560" cy="1049400"/>
          </a:xfrm>
          <a:prstGeom prst="rect">
            <a:avLst/>
          </a:prstGeom>
          <a:noFill/>
          <a:ln w="0">
            <a:noFill/>
          </a:ln>
          <a:effectLst>
            <a:outerShdw dist="0" dir="0" blurRad="25560" rotWithShape="0">
              <a:srgbClr val="000000">
                <a:alpha val="46000"/>
              </a:srgbClr>
            </a:outerShdw>
          </a:effectLst>
        </p:spPr>
        <p:txBody>
          <a:bodyPr anchor="t">
            <a:normAutofit fontScale="82000"/>
          </a:bodyPr>
          <a:p>
            <a:pPr algn="ctr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s-ES" sz="2300" spc="-1" strike="noStrike">
                <a:solidFill>
                  <a:srgbClr val="ffffff"/>
                </a:solidFill>
                <a:latin typeface="Goudy Old Style"/>
              </a:rPr>
              <a:t>Los próximos pasos para este proyecto se asocian con el diseño del Cuestionario 2023, finalizando con el esquema del reporte que debe acompañar el análisis de los resultados. </a:t>
            </a:r>
            <a:endParaRPr b="0" lang="es-CL" sz="2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{562BF8AA-F974-4A44-BA79-68CB5D322409}tf55705232_win32</Template>
  <TotalTime>32</TotalTime>
  <Application>LibreOffice/7.3.6.2$Linux_X86_64 LibreOffice_project/30$Build-2</Application>
  <AppVersion>15.0000</AppVersion>
  <Words>735</Words>
  <Paragraphs>103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2022-10-22T03:58:15Z</dcterms:created>
  <dc:creator>JULIO CESAR LOPEZ NUNEZ</dc:creator>
  <dc:description/>
  <dc:language>es-CL</dc:language>
  <cp:lastModifiedBy>Julio Lopez-Nunez</cp:lastModifiedBy>
  <dcterms:modified xsi:type="dcterms:W3CDTF">2022-10-22T01:32:55Z</dcterms:modified>
  <cp:revision>3</cp:revision>
  <dc:subject/>
  <dc:title>LOS DESAFÍOS DE LA FORMACIÓN  TÉCNICO PROFESIONAL EN CHILE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2</vt:i4>
  </property>
  <property fmtid="{D5CDD505-2E9C-101B-9397-08002B2CF9AE}" pid="4" name="PresentationFormat">
    <vt:lpwstr>Panorámica</vt:lpwstr>
  </property>
  <property fmtid="{D5CDD505-2E9C-101B-9397-08002B2CF9AE}" pid="5" name="Slides">
    <vt:i4>8</vt:i4>
  </property>
</Properties>
</file>